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62" r:id="rId3"/>
    <p:sldId id="263" r:id="rId4"/>
    <p:sldId id="264" r:id="rId5"/>
    <p:sldId id="356" r:id="rId6"/>
    <p:sldId id="320" r:id="rId7"/>
    <p:sldId id="352" r:id="rId8"/>
    <p:sldId id="357" r:id="rId9"/>
    <p:sldId id="267" r:id="rId10"/>
    <p:sldId id="333" r:id="rId11"/>
    <p:sldId id="268" r:id="rId12"/>
    <p:sldId id="269" r:id="rId13"/>
    <p:sldId id="270" r:id="rId14"/>
    <p:sldId id="271" r:id="rId15"/>
    <p:sldId id="334" r:id="rId16"/>
    <p:sldId id="340" r:id="rId17"/>
    <p:sldId id="323" r:id="rId18"/>
    <p:sldId id="325" r:id="rId19"/>
    <p:sldId id="274" r:id="rId20"/>
    <p:sldId id="275" r:id="rId21"/>
    <p:sldId id="358" r:id="rId22"/>
    <p:sldId id="329" r:id="rId23"/>
    <p:sldId id="277" r:id="rId24"/>
    <p:sldId id="349" r:id="rId25"/>
    <p:sldId id="359" r:id="rId26"/>
    <p:sldId id="360" r:id="rId27"/>
    <p:sldId id="281" r:id="rId28"/>
    <p:sldId id="319" r:id="rId29"/>
    <p:sldId id="31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C0E399"/>
    <a:srgbClr val="FFFF81"/>
    <a:srgbClr val="FFFF66"/>
    <a:srgbClr val="FF6600"/>
    <a:srgbClr val="006666"/>
    <a:srgbClr val="FFCCCC"/>
    <a:srgbClr val="2A9028"/>
    <a:srgbClr val="FFCCFF"/>
    <a:srgbClr val="DC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03428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jpeg"/><Relationship Id="rId11" Type="http://schemas.openxmlformats.org/officeDocument/2006/relationships/image" Target="../media/image16.png"/><Relationship Id="rId5" Type="http://schemas.openxmlformats.org/officeDocument/2006/relationships/image" Target="../media/image20.png"/><Relationship Id="rId10" Type="http://schemas.microsoft.com/office/2007/relationships/hdphoto" Target="../media/hdphoto8.wdp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5.emf"/><Relationship Id="rId3" Type="http://schemas.openxmlformats.org/officeDocument/2006/relationships/image" Target="../media/image26.png"/><Relationship Id="rId7" Type="http://schemas.openxmlformats.org/officeDocument/2006/relationships/image" Target="../media/image29.emf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emf"/><Relationship Id="rId11" Type="http://schemas.openxmlformats.org/officeDocument/2006/relationships/image" Target="../media/image33.emf"/><Relationship Id="rId5" Type="http://schemas.openxmlformats.org/officeDocument/2006/relationships/image" Target="../media/image27.emf"/><Relationship Id="rId10" Type="http://schemas.openxmlformats.org/officeDocument/2006/relationships/image" Target="../media/image32.emf"/><Relationship Id="rId4" Type="http://schemas.microsoft.com/office/2007/relationships/hdphoto" Target="../media/hdphoto9.wdp"/><Relationship Id="rId9" Type="http://schemas.openxmlformats.org/officeDocument/2006/relationships/image" Target="../media/image31.emf"/><Relationship Id="rId14" Type="http://schemas.openxmlformats.org/officeDocument/2006/relationships/image" Target="../media/image36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emf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emf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JZO57ujdF0" TargetMode="External"/><Relationship Id="rId7" Type="http://schemas.microsoft.com/office/2007/relationships/hdphoto" Target="../media/hdphoto1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43.png"/><Relationship Id="rId4" Type="http://schemas.openxmlformats.org/officeDocument/2006/relationships/hyperlink" Target="https://www.youtube.com/watch?v=OQ3ukUEqQOU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JZO57ujdF0" TargetMode="External"/><Relationship Id="rId3" Type="http://schemas.openxmlformats.org/officeDocument/2006/relationships/hyperlink" Target="https://www.crowdpic.net/photos/%EB%B0%B0%EC%B6%94%EA%B9%80%EC%B9%98" TargetMode="External"/><Relationship Id="rId7" Type="http://schemas.openxmlformats.org/officeDocument/2006/relationships/hyperlink" Target="https://www.youtube.com/watch?v=OQ3ukUEqQOU" TargetMode="External"/><Relationship Id="rId2" Type="http://schemas.openxmlformats.org/officeDocument/2006/relationships/hyperlink" Target="https://clipartstation.com/breakfast-clipart-8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picturebook-illust.com/san_kr/search_tag.asp?PageNo=3&amp;searchkeyword=useTag&amp;searchvalue=%BC%BA%C0%E5" TargetMode="External"/><Relationship Id="rId5" Type="http://schemas.openxmlformats.org/officeDocument/2006/relationships/hyperlink" Target="https://www.midwestfarmreport.com/2020/01/02/world-championship-cheese-contest-entry-deadline-january-31/" TargetMode="External"/><Relationship Id="rId10" Type="http://schemas.openxmlformats.org/officeDocument/2006/relationships/hyperlink" Target="https://www.uihere.com/free-cliparts/question-mark-emoticon-clip-art-silly-question-cliparts-1429704" TargetMode="External"/><Relationship Id="rId4" Type="http://schemas.openxmlformats.org/officeDocument/2006/relationships/hyperlink" Target="https://haneulcon.weebly.com/store/p3/1kg_%EB%90%9C%EC%9E%A5_%3Ctoenjang%3E_.html" TargetMode="External"/><Relationship Id="rId9" Type="http://schemas.openxmlformats.org/officeDocument/2006/relationships/hyperlink" Target="http://clipart-library.com/writing-book-cliparts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17652" y="5738669"/>
            <a:ext cx="4471148" cy="7121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CB53A-00E6-4567-B00E-2AC3091AE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83" t="29630" r="21269" b="21185"/>
          <a:stretch/>
        </p:blipFill>
        <p:spPr>
          <a:xfrm>
            <a:off x="120827" y="101669"/>
            <a:ext cx="11950346" cy="550606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477C23-28CD-4440-9AEB-538E7F3CED8B}"/>
              </a:ext>
            </a:extLst>
          </p:cNvPr>
          <p:cNvCxnSpPr>
            <a:cxnSpLocks/>
          </p:cNvCxnSpPr>
          <p:nvPr/>
        </p:nvCxnSpPr>
        <p:spPr>
          <a:xfrm>
            <a:off x="10220960" y="2291010"/>
            <a:ext cx="1463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DA5F2F-69E0-4D23-AEA8-1C8C681AB1A6}"/>
              </a:ext>
            </a:extLst>
          </p:cNvPr>
          <p:cNvCxnSpPr>
            <a:cxnSpLocks/>
          </p:cNvCxnSpPr>
          <p:nvPr/>
        </p:nvCxnSpPr>
        <p:spPr>
          <a:xfrm>
            <a:off x="8909946" y="4991891"/>
            <a:ext cx="18276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686D033-261D-40E5-BB79-46A875FAAD04}"/>
              </a:ext>
            </a:extLst>
          </p:cNvPr>
          <p:cNvSpPr/>
          <p:nvPr/>
        </p:nvSpPr>
        <p:spPr>
          <a:xfrm>
            <a:off x="2811331" y="1906749"/>
            <a:ext cx="6789867" cy="19842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대화 주요 부분 </a:t>
            </a:r>
            <a:endParaRPr lang="en-US" altLang="ko-KR" sz="4800" b="1" dirty="0"/>
          </a:p>
          <a:p>
            <a:pPr algn="ctr"/>
            <a:r>
              <a:rPr lang="ko-KR" altLang="en-US" sz="4800" b="1" dirty="0"/>
              <a:t>상세 읽기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게끔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884959" y="4565033"/>
            <a:ext cx="10422082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엄마 요리는 너무 맛있어서 많이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먹지 않게끔 </a:t>
            </a:r>
            <a:r>
              <a:rPr lang="ko-KR" altLang="en-US" sz="3600" b="1" dirty="0">
                <a:latin typeface="+mn-ea"/>
              </a:rPr>
              <a:t>조심해야 돼요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38620" y="1553832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유진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떡볶이는 매운 음식 아니에요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38621" y="879546"/>
            <a:ext cx="874761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오늘은 궁중 떡볶이 만들어 줄게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38621" y="2228600"/>
            <a:ext cx="786369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유진이가 매운 음식 별로 안 좋아하잖아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그래서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맵지 않게끔 </a:t>
            </a:r>
            <a:r>
              <a:rPr lang="ko-KR" altLang="en-US" sz="3000" dirty="0">
                <a:latin typeface="+mn-ea"/>
              </a:rPr>
              <a:t>고추장 대신 간장으로 간을 하는 떡볶이란다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</a:t>
            </a:r>
            <a:endParaRPr lang="en-US" sz="3000" dirty="0"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5345F9-1CA9-4A0C-9B54-23304C542B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713" l="9538" r="89866">
                        <a14:foregroundMark x1="46796" y1="8276" x2="50075" y2="6667"/>
                        <a14:foregroundMark x1="67660" y1="31034" x2="70492" y2="43448"/>
                        <a14:foregroundMark x1="66021" y1="66897" x2="66468" y2="66207"/>
                        <a14:foregroundMark x1="80477" y1="64138" x2="80179" y2="64598"/>
                        <a14:foregroundMark x1="39940" y1="86207" x2="52012" y2="88966"/>
                        <a14:foregroundMark x1="65872" y1="83678" x2="73621" y2="87586"/>
                        <a14:foregroundMark x1="73621" y1="87586" x2="75708" y2="85517"/>
                        <a14:foregroundMark x1="67213" y1="80920" x2="75261" y2="81839"/>
                        <a14:foregroundMark x1="75261" y1="81839" x2="77347" y2="81839"/>
                        <a14:foregroundMark x1="41878" y1="84138" x2="51267" y2="87586"/>
                        <a14:foregroundMark x1="59016" y1="75632" x2="74367" y2="77701"/>
                        <a14:foregroundMark x1="63636" y1="79770" x2="63040" y2="90115"/>
                        <a14:foregroundMark x1="65872" y1="89425" x2="80477" y2="87586"/>
                        <a14:foregroundMark x1="60954" y1="93103" x2="81371" y2="90345"/>
                        <a14:foregroundMark x1="73174" y1="57471" x2="75112" y2="71264"/>
                        <a14:foregroundMark x1="48286" y1="17471" x2="50671" y2="32874"/>
                        <a14:foregroundMark x1="55589" y1="86207" x2="53204" y2="86897"/>
                        <a14:foregroundMark x1="39195" y1="94253" x2="46051" y2="94713"/>
                        <a14:foregroundMark x1="67213" y1="42069" x2="68554" y2="44598"/>
                        <a14:foregroundMark x1="75410" y1="40000" x2="74516" y2="42759"/>
                        <a14:foregroundMark x1="65723" y1="43448" x2="65723" y2="43448"/>
                        <a14:foregroundMark x1="44858" y1="81839" x2="51118" y2="79770"/>
                      </a14:backgroundRemoval>
                    </a14:imgEffect>
                  </a14:imgLayer>
                </a14:imgProps>
              </a:ext>
            </a:extLst>
          </a:blip>
          <a:srcRect l="31713" t="2352" r="17261"/>
          <a:stretch/>
        </p:blipFill>
        <p:spPr>
          <a:xfrm>
            <a:off x="8319975" y="130461"/>
            <a:ext cx="3606659" cy="447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8357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when the content of the following clause is a condition or</a:t>
            </a:r>
          </a:p>
          <a:p>
            <a:r>
              <a:rPr lang="en-US" sz="2400" dirty="0"/>
              <a:t>  method to achieve the situation of the first clause.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857071" y="2572760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갈비가 타지 </a:t>
            </a:r>
            <a:r>
              <a:rPr lang="ko-KR" altLang="en-US" sz="3600" b="1" dirty="0">
                <a:solidFill>
                  <a:srgbClr val="FF0000"/>
                </a:solidFill>
              </a:rPr>
              <a:t>않게끔</a:t>
            </a:r>
            <a:r>
              <a:rPr lang="ko-KR" altLang="en-US" sz="3600" dirty="0"/>
              <a:t> 잘 구워 주세요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872838" y="3552500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아이들도 잘 </a:t>
            </a:r>
            <a:r>
              <a:rPr lang="ko-KR" altLang="en-US" sz="3600" b="1" dirty="0">
                <a:solidFill>
                  <a:srgbClr val="FF0000"/>
                </a:solidFill>
              </a:rPr>
              <a:t>먹게끔</a:t>
            </a:r>
            <a:r>
              <a:rPr lang="ko-KR" altLang="en-US" sz="3600" dirty="0"/>
              <a:t> 채소를 다져서 넣는 게 좋아요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888603" y="453223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재료의 맛이 살아 </a:t>
            </a:r>
            <a:r>
              <a:rPr lang="ko-KR" altLang="en-US" sz="3600" b="1" dirty="0">
                <a:solidFill>
                  <a:srgbClr val="FF0000"/>
                </a:solidFill>
              </a:rPr>
              <a:t>있게끔</a:t>
            </a:r>
            <a:r>
              <a:rPr lang="ko-KR" altLang="en-US" sz="3600" dirty="0"/>
              <a:t> 요리하는 것이 중요해요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-50799"/>
            <a:ext cx="3034337" cy="11277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77470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69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9FB7C8-7B46-4202-AD69-5995163B6B88}"/>
              </a:ext>
            </a:extLst>
          </p:cNvPr>
          <p:cNvSpPr/>
          <p:nvPr/>
        </p:nvSpPr>
        <p:spPr>
          <a:xfrm>
            <a:off x="538621" y="130462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게끔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아야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만</a:t>
            </a:r>
            <a:r>
              <a:rPr lang="en-US" altLang="ko-KR" sz="3200" dirty="0">
                <a:latin typeface="+mn-ea"/>
              </a:rPr>
              <a:t>)/</a:t>
            </a:r>
            <a:r>
              <a:rPr lang="ko-KR" altLang="en-US" sz="3200" dirty="0">
                <a:latin typeface="+mn-ea"/>
              </a:rPr>
              <a:t>어야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만</a:t>
            </a:r>
            <a:r>
              <a:rPr lang="en-US" altLang="ko-KR" sz="3200" dirty="0">
                <a:latin typeface="+mn-ea"/>
              </a:rPr>
              <a:t>)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758537" y="4540279"/>
            <a:ext cx="11128663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시간이 걸리더라도 조리법을 제대로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따라야</a:t>
            </a:r>
            <a:r>
              <a:rPr lang="ko-KR" altLang="en-US" sz="3600" b="1" dirty="0">
                <a:latin typeface="+mn-ea"/>
              </a:rPr>
              <a:t> 맛있는 요리가 되겠군요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38621" y="2852042"/>
            <a:ext cx="707121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채소마다 익는 속도가 달라서 따로따로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볶아야만</a:t>
            </a:r>
            <a:r>
              <a:rPr lang="ko-KR" altLang="en-US" sz="3000" dirty="0">
                <a:latin typeface="+mn-ea"/>
              </a:rPr>
              <a:t> 채소 고유의 맛을 살릴 수 있단다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538621" y="2250635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유진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왜요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같이 볶으면 더 쉽고 빠르잖아요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38621" y="1095230"/>
            <a:ext cx="874761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궁중 떡볶이를 만들 때 채소는 따로따로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볶아야</a:t>
            </a:r>
            <a:r>
              <a:rPr lang="ko-KR" altLang="en-US" sz="3000" dirty="0">
                <a:latin typeface="+mn-ea"/>
              </a:rPr>
              <a:t> 한단다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E88A74-558C-4212-BDBD-9D458426D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713" l="9538" r="89866">
                        <a14:foregroundMark x1="46796" y1="8276" x2="50075" y2="6667"/>
                        <a14:foregroundMark x1="67660" y1="31034" x2="70492" y2="43448"/>
                        <a14:foregroundMark x1="66021" y1="66897" x2="66468" y2="66207"/>
                        <a14:foregroundMark x1="80477" y1="64138" x2="80179" y2="64598"/>
                        <a14:foregroundMark x1="39940" y1="86207" x2="52012" y2="88966"/>
                        <a14:foregroundMark x1="65872" y1="83678" x2="73621" y2="87586"/>
                        <a14:foregroundMark x1="73621" y1="87586" x2="75708" y2="85517"/>
                        <a14:foregroundMark x1="67213" y1="80920" x2="75261" y2="81839"/>
                        <a14:foregroundMark x1="75261" y1="81839" x2="77347" y2="81839"/>
                        <a14:foregroundMark x1="41878" y1="84138" x2="51267" y2="87586"/>
                        <a14:foregroundMark x1="59016" y1="75632" x2="74367" y2="77701"/>
                        <a14:foregroundMark x1="63636" y1="79770" x2="63040" y2="90115"/>
                        <a14:foregroundMark x1="65872" y1="89425" x2="80477" y2="87586"/>
                        <a14:foregroundMark x1="60954" y1="93103" x2="81371" y2="90345"/>
                        <a14:foregroundMark x1="73174" y1="57471" x2="75112" y2="71264"/>
                        <a14:foregroundMark x1="48286" y1="17471" x2="50671" y2="32874"/>
                        <a14:foregroundMark x1="55589" y1="86207" x2="53204" y2="86897"/>
                        <a14:foregroundMark x1="39195" y1="94253" x2="46051" y2="94713"/>
                        <a14:foregroundMark x1="67213" y1="42069" x2="68554" y2="44598"/>
                        <a14:foregroundMark x1="75410" y1="40000" x2="74516" y2="42759"/>
                        <a14:foregroundMark x1="65723" y1="43448" x2="65723" y2="43448"/>
                        <a14:foregroundMark x1="44858" y1="81839" x2="51118" y2="79770"/>
                      </a14:backgroundRemoval>
                    </a14:imgEffect>
                  </a14:imgLayer>
                </a14:imgProps>
              </a:ext>
            </a:extLst>
          </a:blip>
          <a:srcRect l="31713" r="17261"/>
          <a:stretch/>
        </p:blipFill>
        <p:spPr>
          <a:xfrm>
            <a:off x="8188960" y="-48734"/>
            <a:ext cx="3606659" cy="458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100713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indicate that the contents of the first clause are essential</a:t>
            </a:r>
          </a:p>
          <a:p>
            <a:r>
              <a:rPr lang="en-US" sz="2400" dirty="0"/>
              <a:t>  conditions for the following clause.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603158" y="2414675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음식을 꼭꼭 씹어 </a:t>
            </a:r>
            <a:r>
              <a:rPr lang="ko-KR" altLang="en-US" sz="3600" b="1" dirty="0">
                <a:solidFill>
                  <a:srgbClr val="FF0000"/>
                </a:solidFill>
              </a:rPr>
              <a:t>먹어야 </a:t>
            </a:r>
            <a:r>
              <a:rPr lang="ko-KR" altLang="en-US" sz="3600" dirty="0"/>
              <a:t>체하지 않아요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587394" y="3557724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싱겁게 먹는 습관을 </a:t>
            </a:r>
            <a:r>
              <a:rPr lang="ko-KR" altLang="en-US" sz="3600" b="1" dirty="0">
                <a:solidFill>
                  <a:srgbClr val="FF0000"/>
                </a:solidFill>
              </a:rPr>
              <a:t>들여야 </a:t>
            </a:r>
            <a:r>
              <a:rPr lang="ko-KR" altLang="en-US" sz="3600" dirty="0"/>
              <a:t>건강하게 살 수 있어요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595276" y="4700774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영양소를 골고루 </a:t>
            </a:r>
            <a:r>
              <a:rPr lang="ko-KR" altLang="en-US" sz="3600" b="1" dirty="0">
                <a:solidFill>
                  <a:srgbClr val="FF0000"/>
                </a:solidFill>
              </a:rPr>
              <a:t>섭취해야</a:t>
            </a:r>
            <a:r>
              <a:rPr lang="ko-KR" altLang="en-US" sz="3600" dirty="0"/>
              <a:t> 건강을 유지할 수 있어요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59120" y="589579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69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106193-0AB7-43E5-84D2-A2C1AEED7630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아야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만</a:t>
            </a:r>
            <a:r>
              <a:rPr lang="en-US" altLang="ko-KR" sz="3200" dirty="0">
                <a:latin typeface="+mn-ea"/>
              </a:rPr>
              <a:t>)/</a:t>
            </a:r>
            <a:r>
              <a:rPr lang="ko-KR" altLang="en-US" sz="3200" dirty="0">
                <a:latin typeface="+mn-ea"/>
              </a:rPr>
              <a:t>어야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만</a:t>
            </a:r>
            <a:r>
              <a:rPr lang="en-US" altLang="ko-KR" sz="3200" dirty="0">
                <a:latin typeface="+mn-ea"/>
              </a:rPr>
              <a:t>)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음식과 영양소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6096000" y="4264247"/>
            <a:ext cx="609600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각각의 음식에 들어 있는 주된 영양소가 무엇인지 이야기해 봅시다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0F6DD5-CB63-43C6-BDF8-68735E5F7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80" y="794059"/>
            <a:ext cx="5332408" cy="52927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E27CA6-C0F7-4423-B119-6CF8DEB72826}"/>
              </a:ext>
            </a:extLst>
          </p:cNvPr>
          <p:cNvSpPr/>
          <p:nvPr/>
        </p:nvSpPr>
        <p:spPr>
          <a:xfrm>
            <a:off x="6095998" y="1242473"/>
            <a:ext cx="5212082" cy="27025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ko-KR" altLang="en-US" sz="3200" dirty="0"/>
              <a:t> 탄수화물</a:t>
            </a:r>
            <a:endParaRPr lang="en-US" altLang="ko-KR" sz="3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ko-KR" altLang="en-US" sz="3200" dirty="0"/>
              <a:t> 단백질</a:t>
            </a:r>
            <a:endParaRPr lang="en-US" altLang="ko-KR" sz="3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ko-KR" altLang="en-US" sz="3200" dirty="0"/>
              <a:t> 지방</a:t>
            </a:r>
            <a:endParaRPr lang="en-US" altLang="ko-KR" sz="3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ko-KR" altLang="en-US" sz="3200" dirty="0"/>
              <a:t> 칼슘</a:t>
            </a:r>
            <a:endParaRPr lang="en-US" altLang="ko-KR" sz="3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ko-KR" altLang="en-US" sz="3200" dirty="0"/>
              <a:t> 비타민</a:t>
            </a:r>
            <a:endParaRPr lang="en-US" sz="32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F9880FE-8088-42F3-8F47-8069C7100EF7}"/>
              </a:ext>
            </a:extLst>
          </p:cNvPr>
          <p:cNvSpPr/>
          <p:nvPr/>
        </p:nvSpPr>
        <p:spPr>
          <a:xfrm>
            <a:off x="8965685" y="1242473"/>
            <a:ext cx="2342395" cy="270256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필수 영양소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E3657DD-5825-49BF-8FA9-14A91B53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983911"/>
              </p:ext>
            </p:extLst>
          </p:nvPr>
        </p:nvGraphicFramePr>
        <p:xfrm>
          <a:off x="-1" y="719665"/>
          <a:ext cx="12192000" cy="5372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4951242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431873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92653172"/>
                    </a:ext>
                  </a:extLst>
                </a:gridCol>
              </a:tblGrid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식단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영양소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유제품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0465456"/>
                  </a:ext>
                </a:extLst>
              </a:tr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미생물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세균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효모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6331007"/>
                  </a:ext>
                </a:extLst>
              </a:tr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곰팡이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성분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균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595629"/>
                  </a:ext>
                </a:extLst>
              </a:tr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섭취하다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보충하다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작용하다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5733493"/>
                  </a:ext>
                </a:extLst>
              </a:tr>
            </a:tbl>
          </a:graphicData>
        </a:graphic>
      </p:graphicFrame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5861D521-D360-4EDF-AC65-9951515B1A35}"/>
              </a:ext>
            </a:extLst>
          </p:cNvPr>
          <p:cNvSpPr/>
          <p:nvPr/>
        </p:nvSpPr>
        <p:spPr>
          <a:xfrm rot="684540">
            <a:off x="2997200" y="1422400"/>
            <a:ext cx="2407920" cy="259080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영양소를 골고루 섭취해야 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8" name="Rectangle: Folded Corner 17">
            <a:extLst>
              <a:ext uri="{FF2B5EF4-FFF2-40B4-BE49-F238E27FC236}">
                <a16:creationId xmlns:a16="http://schemas.microsoft.com/office/drawing/2014/main" id="{FC76F9AD-8998-4E63-A683-C6EE9AF40F7A}"/>
              </a:ext>
            </a:extLst>
          </p:cNvPr>
          <p:cNvSpPr/>
          <p:nvPr/>
        </p:nvSpPr>
        <p:spPr>
          <a:xfrm rot="21300750">
            <a:off x="7100272" y="1047206"/>
            <a:ext cx="2407920" cy="4061456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세균</a:t>
            </a:r>
            <a:r>
              <a:rPr lang="en-US" altLang="ko-KR" sz="3200" dirty="0"/>
              <a:t>, </a:t>
            </a:r>
            <a:r>
              <a:rPr lang="ko-KR" altLang="en-US" sz="3200" dirty="0"/>
              <a:t>효모</a:t>
            </a:r>
            <a:r>
              <a:rPr lang="en-US" altLang="ko-KR" sz="3200" dirty="0"/>
              <a:t>, </a:t>
            </a:r>
            <a:r>
              <a:rPr lang="ko-KR" altLang="en-US" sz="3200" dirty="0"/>
              <a:t>곰팡이 등의 미생물이 작용해서 새로운 성분을 만들어요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0473" y="2751022"/>
            <a:ext cx="1140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아침 식사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건강 뉴스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440" y="37604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18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682708" y="5641923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4" y="936596"/>
            <a:ext cx="7714285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아침 식사에 관한 건강 뉴스를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건강을 위한 좋은 아침 식사는 어떤 것일지 예측해 보세요</a:t>
            </a:r>
            <a:r>
              <a:rPr lang="en-US" altLang="ko-KR" sz="3000" b="1" dirty="0">
                <a:latin typeface="+mn-ea"/>
              </a:rPr>
              <a:t>. 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2646905" y="3683921"/>
            <a:ext cx="926061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아침 식사를 하면 좋은 점과 안 했을 때의 나쁜 점이 뭐예요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99440" y="4966606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3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대 영양소가 뭐예요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그 외에 중요한 영양소가 뭐 있어요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018">
            <a:hlinkClick r:id="" action="ppaction://media"/>
            <a:extLst>
              <a:ext uri="{FF2B5EF4-FFF2-40B4-BE49-F238E27FC236}">
                <a16:creationId xmlns:a16="http://schemas.microsoft.com/office/drawing/2014/main" id="{460DD561-FA85-465F-8F05-3FA309F6DD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9966" y="3788654"/>
            <a:ext cx="914400" cy="914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4164771-5C71-42F7-A9D0-D0D282DAFD8F}"/>
              </a:ext>
            </a:extLst>
          </p:cNvPr>
          <p:cNvGrpSpPr/>
          <p:nvPr/>
        </p:nvGrpSpPr>
        <p:grpSpPr>
          <a:xfrm>
            <a:off x="8549184" y="923614"/>
            <a:ext cx="3547939" cy="2677516"/>
            <a:chOff x="8549184" y="923614"/>
            <a:chExt cx="3547939" cy="2677516"/>
          </a:xfrm>
        </p:grpSpPr>
        <p:pic>
          <p:nvPicPr>
            <p:cNvPr id="3074" name="Picture 2" descr="Breakfast clipart 8 » Clipart Station">
              <a:extLst>
                <a:ext uri="{FF2B5EF4-FFF2-40B4-BE49-F238E27FC236}">
                  <a16:creationId xmlns:a16="http://schemas.microsoft.com/office/drawing/2014/main" id="{CBFA829F-264C-4906-B0DA-864E72BF6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08" b="9843"/>
            <a:stretch/>
          </p:blipFill>
          <p:spPr bwMode="auto">
            <a:xfrm>
              <a:off x="8549184" y="923614"/>
              <a:ext cx="3496402" cy="244276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F30161-8BA1-4C1F-AE55-11DD2C462CBA}"/>
                </a:ext>
              </a:extLst>
            </p:cNvPr>
            <p:cNvSpPr txBox="1"/>
            <p:nvPr/>
          </p:nvSpPr>
          <p:spPr>
            <a:xfrm>
              <a:off x="9536281" y="3354909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©cliptartstation.com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8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477382" y="3818123"/>
            <a:ext cx="9714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발효 식품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전문가 인터뷰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376935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19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503604" y="4722916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식품을 발효 식품이라고 한대요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662015" y="5824558"/>
            <a:ext cx="3448705" cy="83868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501085" y="5380218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발효 식품이 소화가 잘 되는 이유가 뭐라고 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06973" y="929322"/>
            <a:ext cx="64798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사진의 음식들이 갖는 공통점은 뭘까요</a:t>
            </a:r>
            <a:r>
              <a:rPr lang="en-US" altLang="ko-KR" sz="3000" b="1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F0B266-7DB7-4011-ACD3-1E65657C1CC4}"/>
              </a:ext>
            </a:extLst>
          </p:cNvPr>
          <p:cNvSpPr txBox="1"/>
          <p:nvPr/>
        </p:nvSpPr>
        <p:spPr>
          <a:xfrm>
            <a:off x="9364914" y="3081510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©crowdpic.net</a:t>
            </a:r>
          </a:p>
        </p:txBody>
      </p:sp>
      <p:pic>
        <p:nvPicPr>
          <p:cNvPr id="4100" name="Picture 4" descr="1kg 된장">
            <a:extLst>
              <a:ext uri="{FF2B5EF4-FFF2-40B4-BE49-F238E27FC236}">
                <a16:creationId xmlns:a16="http://schemas.microsoft.com/office/drawing/2014/main" id="{31E0F95C-EFF9-448A-AABA-85EE3646C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861" y="879228"/>
            <a:ext cx="1914818" cy="191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E8013D0-8642-43A1-ACE1-4BCA4F61CEDF}"/>
              </a:ext>
            </a:extLst>
          </p:cNvPr>
          <p:cNvSpPr txBox="1"/>
          <p:nvPr/>
        </p:nvSpPr>
        <p:spPr>
          <a:xfrm>
            <a:off x="9803439" y="2785800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©haneulcon.weebly.com</a:t>
            </a:r>
          </a:p>
        </p:txBody>
      </p:sp>
      <p:pic>
        <p:nvPicPr>
          <p:cNvPr id="4102" name="Picture 6" descr="World Championship Cheese Contest Entry Deadline January 31 - Mid ...">
            <a:extLst>
              <a:ext uri="{FF2B5EF4-FFF2-40B4-BE49-F238E27FC236}">
                <a16:creationId xmlns:a16="http://schemas.microsoft.com/office/drawing/2014/main" id="{3BBDD522-8A20-4196-88AB-F6CB39192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59" b="89924" l="5781" r="93633">
                        <a14:foregroundMark x1="8047" y1="41418" x2="5898" y2="56122"/>
                        <a14:foregroundMark x1="10820" y1="76508" x2="15586" y2="77094"/>
                        <a14:foregroundMark x1="15586" y1="77094" x2="17891" y2="76743"/>
                        <a14:foregroundMark x1="7969" y1="74927" x2="8984" y2="76743"/>
                        <a14:foregroundMark x1="8906" y1="78266" x2="8906" y2="78266"/>
                        <a14:foregroundMark x1="9688" y1="77680" x2="10469" y2="78500"/>
                        <a14:foregroundMark x1="21758" y1="78266" x2="21758" y2="78617"/>
                        <a14:foregroundMark x1="20742" y1="79555" x2="21875" y2="79789"/>
                        <a14:foregroundMark x1="32266" y1="78149" x2="37148" y2="75923"/>
                        <a14:foregroundMark x1="37148" y1="75923" x2="42227" y2="75923"/>
                        <a14:foregroundMark x1="42227" y1="75923" x2="42617" y2="76860"/>
                        <a14:foregroundMark x1="54141" y1="79789" x2="58789" y2="78969"/>
                        <a14:foregroundMark x1="58789" y1="78969" x2="59219" y2="78617"/>
                        <a14:foregroundMark x1="65039" y1="80375" x2="69648" y2="77680"/>
                        <a14:foregroundMark x1="69648" y1="77680" x2="70430" y2="77797"/>
                        <a14:foregroundMark x1="56992" y1="80785" x2="58555" y2="81371"/>
                        <a14:foregroundMark x1="60000" y1="81254" x2="60547" y2="81371"/>
                        <a14:foregroundMark x1="68672" y1="79672" x2="73477" y2="79438"/>
                        <a14:foregroundMark x1="73477" y1="79438" x2="75859" y2="77680"/>
                        <a14:foregroundMark x1="76172" y1="79320" x2="80938" y2="80023"/>
                        <a14:foregroundMark x1="80938" y1="80023" x2="82188" y2="79789"/>
                        <a14:foregroundMark x1="83359" y1="79672" x2="86680" y2="79203"/>
                        <a14:foregroundMark x1="86992" y1="80141" x2="90781" y2="78852"/>
                        <a14:foregroundMark x1="75859" y1="67955" x2="80703" y2="70240"/>
                        <a14:foregroundMark x1="80703" y1="70240" x2="82031" y2="68776"/>
                        <a14:foregroundMark x1="82109" y1="52197" x2="85586" y2="59578"/>
                        <a14:foregroundMark x1="85586" y1="59578" x2="86992" y2="70357"/>
                        <a14:foregroundMark x1="90625" y1="55419" x2="91719" y2="68893"/>
                        <a14:foregroundMark x1="91250" y1="52080" x2="93633" y2="48096"/>
                        <a14:foregroundMark x1="80938" y1="76743" x2="87109" y2="76567"/>
                        <a14:foregroundMark x1="87109" y1="76567" x2="88672" y2="75806"/>
                        <a14:foregroundMark x1="91016" y1="76977" x2="91094" y2="78032"/>
                        <a14:foregroundMark x1="91563" y1="76626" x2="91563" y2="77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826" y="-19653"/>
            <a:ext cx="3599541" cy="240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2C97119-1D39-4810-A6EE-B8DD6EDF9B97}"/>
              </a:ext>
            </a:extLst>
          </p:cNvPr>
          <p:cNvSpPr txBox="1"/>
          <p:nvPr/>
        </p:nvSpPr>
        <p:spPr>
          <a:xfrm>
            <a:off x="6169675" y="1975477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©midwestfarmreport.com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D3385-F727-431F-A104-DC251F7D5DDE}"/>
              </a:ext>
            </a:extLst>
          </p:cNvPr>
          <p:cNvSpPr/>
          <p:nvPr/>
        </p:nvSpPr>
        <p:spPr>
          <a:xfrm>
            <a:off x="306973" y="2139427"/>
            <a:ext cx="7352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교과서 연습문제 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3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번의 보기들을 먼저 읽고 발효 식품 전문가 인터뷰를 들어 볼게요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배추김치 사진, 이미지, 일러스트, 캘리그라피 - 크라우드픽">
            <a:extLst>
              <a:ext uri="{FF2B5EF4-FFF2-40B4-BE49-F238E27FC236}">
                <a16:creationId xmlns:a16="http://schemas.microsoft.com/office/drawing/2014/main" id="{1913CA90-559B-4A3C-91CE-8A003D997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1667" l="10000" r="90000">
                        <a14:foregroundMark x1="31556" y1="84333" x2="40889" y2="88667"/>
                        <a14:foregroundMark x1="40889" y1="88667" x2="43333" y2="88667"/>
                        <a14:foregroundMark x1="28444" y1="81333" x2="29778" y2="83667"/>
                        <a14:foregroundMark x1="26889" y1="80333" x2="26889" y2="80333"/>
                        <a14:foregroundMark x1="26444" y1="80000" x2="24889" y2="79333"/>
                        <a14:foregroundMark x1="43333" y1="89667" x2="49111" y2="90333"/>
                        <a14:foregroundMark x1="50000" y1="90667" x2="56889" y2="90667"/>
                        <a14:foregroundMark x1="58222" y1="91000" x2="62667" y2="89333"/>
                        <a14:foregroundMark x1="59778" y1="91667" x2="66444" y2="89333"/>
                        <a14:foregroundMark x1="67333" y1="87333" x2="70889" y2="86667"/>
                        <a14:foregroundMark x1="70889" y1="86000" x2="73111" y2="85667"/>
                        <a14:foregroundMark x1="72889" y1="84000" x2="74667" y2="83333"/>
                        <a14:foregroundMark x1="75333" y1="82667" x2="76222" y2="80667"/>
                        <a14:foregroundMark x1="89778" y1="48333" x2="89333" y2="53667"/>
                        <a14:foregroundMark x1="89333" y1="40667" x2="89333" y2="44333"/>
                        <a14:foregroundMark x1="75778" y1="82000" x2="78444" y2="80000"/>
                        <a14:foregroundMark x1="79556" y1="77000" x2="78444" y2="79000"/>
                        <a14:foregroundMark x1="80889" y1="75333" x2="78222" y2="7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044" y="1614672"/>
            <a:ext cx="2991291" cy="199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019">
            <a:hlinkClick r:id="" action="ppaction://media"/>
            <a:extLst>
              <a:ext uri="{FF2B5EF4-FFF2-40B4-BE49-F238E27FC236}">
                <a16:creationId xmlns:a16="http://schemas.microsoft.com/office/drawing/2014/main" id="{7FBDA728-CC04-4107-A1AF-6727DEC64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45302" y="3800677"/>
            <a:ext cx="942632" cy="94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20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904876"/>
            <a:ext cx="2341301" cy="1921875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자신의 식습관을 설명하고 조언 구하기</a:t>
            </a:r>
            <a:endParaRPr lang="en-US" sz="28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618514" y="997601"/>
            <a:ext cx="6626373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자신의 식습관을 분석해서 다른 사람에게 소개하고 조언을 구하는 활동을 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7315200" y="3219618"/>
            <a:ext cx="4592319" cy="283682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rgbClr val="FFFF00"/>
                </a:solidFill>
              </a:rPr>
              <a:t>조언 관련 표현</a:t>
            </a:r>
            <a:r>
              <a:rPr lang="en-US" altLang="ko-KR" sz="2800" b="1" dirty="0">
                <a:solidFill>
                  <a:srgbClr val="FFFF00"/>
                </a:solidFill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dirty="0"/>
              <a:t>~</a:t>
            </a:r>
            <a:r>
              <a:rPr lang="ko-KR" altLang="en-US" sz="2800" dirty="0"/>
              <a:t>는 게 좋다</a:t>
            </a:r>
            <a:endParaRPr lang="en-US" altLang="ko-K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~</a:t>
            </a:r>
            <a:r>
              <a:rPr lang="ko-KR" altLang="en-US" sz="2800" dirty="0"/>
              <a:t>지 않으면 안 되다</a:t>
            </a:r>
            <a:endParaRPr lang="en-US" altLang="ko-K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dirty="0"/>
              <a:t>~</a:t>
            </a:r>
            <a:r>
              <a:rPr lang="ko-KR" altLang="en-US" sz="2800" dirty="0"/>
              <a:t>아야</a:t>
            </a:r>
            <a:r>
              <a:rPr lang="en-US" altLang="ko-KR" sz="2800" dirty="0"/>
              <a:t>/</a:t>
            </a:r>
            <a:r>
              <a:rPr lang="ko-KR" altLang="en-US" sz="2800" dirty="0"/>
              <a:t>어야만 하다</a:t>
            </a:r>
            <a:endParaRPr lang="en-US" altLang="ko-K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dirty="0"/>
              <a:t>~(</a:t>
            </a:r>
            <a:r>
              <a:rPr lang="ko-KR" altLang="en-US" sz="2800" dirty="0"/>
              <a:t>으</a:t>
            </a:r>
            <a:r>
              <a:rPr lang="en-US" altLang="ko-KR" sz="2800" dirty="0"/>
              <a:t>)</a:t>
            </a:r>
            <a:r>
              <a:rPr lang="ko-KR" altLang="en-US" sz="2800" dirty="0"/>
              <a:t>ㄹ수록 좋다</a:t>
            </a:r>
            <a:endParaRPr lang="en-US" altLang="ko-K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dirty="0"/>
              <a:t>~</a:t>
            </a:r>
            <a:r>
              <a:rPr lang="ko-KR" altLang="en-US" sz="2800" dirty="0"/>
              <a:t>아</a:t>
            </a:r>
            <a:r>
              <a:rPr lang="en-US" altLang="ko-KR" sz="2800" dirty="0"/>
              <a:t>/</a:t>
            </a:r>
            <a:r>
              <a:rPr lang="ko-KR" altLang="en-US" sz="2800" dirty="0"/>
              <a:t>어 보는 게 어때요</a:t>
            </a:r>
            <a:r>
              <a:rPr lang="en-US" altLang="ko-KR" sz="2800" dirty="0"/>
              <a:t>?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477A6-6BE0-4893-9C5D-477E27E3142E}"/>
              </a:ext>
            </a:extLst>
          </p:cNvPr>
          <p:cNvSpPr txBox="1"/>
          <p:nvPr/>
        </p:nvSpPr>
        <p:spPr>
          <a:xfrm>
            <a:off x="402904" y="3093113"/>
            <a:ext cx="7528523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교과서에 마련된 질문들에 답하면서 자신의 식습관의 장점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단점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등에 대해  소개할 내용들을 정리하세요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402904" y="4857941"/>
            <a:ext cx="683278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자신의 식습관을 구체적으로 설명하고 친구들의 조언을 구해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5124" name="Picture 4" descr="산그림 픽쳐북일러스트">
            <a:extLst>
              <a:ext uri="{FF2B5EF4-FFF2-40B4-BE49-F238E27FC236}">
                <a16:creationId xmlns:a16="http://schemas.microsoft.com/office/drawing/2014/main" id="{B201D6A6-439E-44A6-9DFA-336CFE441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788" y="904876"/>
            <a:ext cx="3332731" cy="192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7581EE-07B9-4B4D-B77D-C8D84D8F745C}"/>
              </a:ext>
            </a:extLst>
          </p:cNvPr>
          <p:cNvSpPr txBox="1"/>
          <p:nvPr/>
        </p:nvSpPr>
        <p:spPr>
          <a:xfrm>
            <a:off x="9403920" y="2814280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©picturebook-illust.com</a:t>
            </a:r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 animBg="1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63840" y="1"/>
            <a:ext cx="4328160" cy="108712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07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54650" y="2169744"/>
            <a:ext cx="423735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>
                <a:latin typeface="+mj-lt"/>
                <a:ea typeface="Malgun Gothic" panose="020B0503020000020004" pitchFamily="34" charset="-127"/>
              </a:rPr>
              <a:t>음식과 건강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DA4961-5926-45C4-8A2B-5EFA1D35F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8036502" cy="618294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72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454910" y="818472"/>
            <a:ext cx="11737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다음 재료로 만들 수 있는 음식과 각 재료의 이름</a:t>
            </a:r>
            <a:r>
              <a:rPr lang="en-US" altLang="ko-KR" sz="3200" dirty="0"/>
              <a:t>, </a:t>
            </a:r>
            <a:r>
              <a:rPr lang="ko-KR" altLang="en-US" sz="3200" dirty="0"/>
              <a:t>필요한 분량에 대해 이야기해 볼까요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786C1A-F7D5-461E-8B6A-EED0AC876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54" y="1930459"/>
            <a:ext cx="2039400" cy="2018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8BFE65-BF4B-492B-8C7F-F1D628B154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0043" y="1930459"/>
            <a:ext cx="2035955" cy="2018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F5D82A-32EA-4884-95F0-EC7EA8A89B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1687" y="1930459"/>
            <a:ext cx="2039400" cy="20183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B26058-6E10-4C1B-82A8-63820B3E3B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4553" y="1930459"/>
            <a:ext cx="2039400" cy="20125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35FDAA-0C70-4294-9475-D73DB67EFC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7419" y="1936190"/>
            <a:ext cx="2039401" cy="20211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484B90-CF35-4B92-9D18-B037E0A547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954" y="4079764"/>
            <a:ext cx="2039400" cy="2012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398F9B-39DE-420A-AB8F-633D74C81F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0043" y="4101771"/>
            <a:ext cx="2039400" cy="20125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3D961B-BBE3-4ADE-9823-7A0CAC8C8A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01687" y="4101771"/>
            <a:ext cx="2039400" cy="20125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961F44-1A07-4E1E-A581-C75526FD90D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4553" y="4101771"/>
            <a:ext cx="2039400" cy="20125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8C0B485-BA66-4304-A7B5-F99E072F14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67419" y="4101771"/>
            <a:ext cx="2039400" cy="202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542412"/>
              </p:ext>
            </p:extLst>
          </p:nvPr>
        </p:nvGraphicFramePr>
        <p:xfrm>
          <a:off x="-1" y="712101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070071827"/>
                    </a:ext>
                  </a:extLst>
                </a:gridCol>
              </a:tblGrid>
              <a:tr h="26902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양념이 배다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재우다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017940"/>
                  </a:ext>
                </a:extLst>
              </a:tr>
              <a:tr h="26902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버무리다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말랑말랑하다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089791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1DEEEC0-92DB-4613-80EE-7AC41563A96B}"/>
              </a:ext>
            </a:extLst>
          </p:cNvPr>
          <p:cNvSpPr/>
          <p:nvPr/>
        </p:nvSpPr>
        <p:spPr>
          <a:xfrm>
            <a:off x="4475479" y="2146874"/>
            <a:ext cx="3241040" cy="1191844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고기 양념할 때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07103C-AE92-4FB7-B90F-91928EA14867}"/>
              </a:ext>
            </a:extLst>
          </p:cNvPr>
          <p:cNvSpPr/>
          <p:nvPr/>
        </p:nvSpPr>
        <p:spPr>
          <a:xfrm>
            <a:off x="1437640" y="4794735"/>
            <a:ext cx="3241040" cy="119184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여러 가지 재료를 섞을 때 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74513E1-C967-4C8C-805D-107FC50EDB25}"/>
              </a:ext>
            </a:extLst>
          </p:cNvPr>
          <p:cNvSpPr/>
          <p:nvPr/>
        </p:nvSpPr>
        <p:spPr>
          <a:xfrm>
            <a:off x="7513322" y="4794735"/>
            <a:ext cx="3241040" cy="119184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딱딱하지 않고 먹기 좋은 떡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DB68883-4F9F-43D2-8BDA-AC014D84E1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A1B2EB-AC2A-44ED-8612-7EBE41A4A4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83" t="13629" r="3583" b="15637"/>
          <a:stretch/>
        </p:blipFill>
        <p:spPr>
          <a:xfrm>
            <a:off x="142240" y="96520"/>
            <a:ext cx="11938000" cy="600387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8870394" y="5564233"/>
            <a:ext cx="2892604" cy="107232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CBD335-BB0C-467D-AD5D-32DE62217B18}"/>
              </a:ext>
            </a:extLst>
          </p:cNvPr>
          <p:cNvCxnSpPr>
            <a:cxnSpLocks/>
          </p:cNvCxnSpPr>
          <p:nvPr/>
        </p:nvCxnSpPr>
        <p:spPr>
          <a:xfrm>
            <a:off x="2451299" y="2245942"/>
            <a:ext cx="18971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9EECEB-6C06-4340-AE53-BA2190CFF1E5}"/>
              </a:ext>
            </a:extLst>
          </p:cNvPr>
          <p:cNvCxnSpPr>
            <a:cxnSpLocks/>
          </p:cNvCxnSpPr>
          <p:nvPr/>
        </p:nvCxnSpPr>
        <p:spPr>
          <a:xfrm>
            <a:off x="6799779" y="4267782"/>
            <a:ext cx="22223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CBAF7A2-E409-4E05-A844-8234E9AF4DD9}"/>
              </a:ext>
            </a:extLst>
          </p:cNvPr>
          <p:cNvSpPr/>
          <p:nvPr/>
        </p:nvSpPr>
        <p:spPr>
          <a:xfrm>
            <a:off x="8887975" y="1232192"/>
            <a:ext cx="3058160" cy="1899918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순서에 주의하며 읽으세요</a:t>
            </a:r>
            <a:r>
              <a:rPr lang="en-US" altLang="ko-KR" sz="3200" b="1" dirty="0"/>
              <a:t>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73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603158" y="1107396"/>
            <a:ext cx="984358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자신이 좋아하는 요리에 대해 재료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조리 순서와 방법을 교과서의 표에 메모하세요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137075" y="5433310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자신이 좋아하는 요리 방법 쓰기 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197" y="38942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603158" y="3346021"/>
            <a:ext cx="1158884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별도의 지면에 조리법을 다시 한 번 정리해서 적고 글에 어울리는 그림도 그려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337A9A-2F69-4191-A315-B891EBFD088C}"/>
              </a:ext>
            </a:extLst>
          </p:cNvPr>
          <p:cNvSpPr txBox="1"/>
          <p:nvPr/>
        </p:nvSpPr>
        <p:spPr>
          <a:xfrm>
            <a:off x="603158" y="2524677"/>
            <a:ext cx="1104420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메모를 바탕으로 그 음식의 조리법을 교과서에 써 보세요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1E633-7D99-4905-9F24-899116BD621B}"/>
              </a:ext>
            </a:extLst>
          </p:cNvPr>
          <p:cNvSpPr txBox="1"/>
          <p:nvPr/>
        </p:nvSpPr>
        <p:spPr>
          <a:xfrm>
            <a:off x="603158" y="4547426"/>
            <a:ext cx="1158884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친구들과 돌아가면서 발표하고 어떤 음식이 가장 맛있을 것 같을지 이야기 나눠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4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682113-F02D-4E27-8627-954BF0CEF701}"/>
              </a:ext>
            </a:extLst>
          </p:cNvPr>
          <p:cNvSpPr txBox="1"/>
          <p:nvPr/>
        </p:nvSpPr>
        <p:spPr>
          <a:xfrm>
            <a:off x="9560560" y="1335467"/>
            <a:ext cx="28270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FF0000"/>
                </a:solidFill>
              </a:rPr>
              <a:t>구절판</a:t>
            </a:r>
            <a:r>
              <a:rPr lang="ko-KR" altLang="en-US" sz="3000" b="1" dirty="0">
                <a:solidFill>
                  <a:srgbClr val="002060"/>
                </a:solidFill>
              </a:rPr>
              <a:t>과 </a:t>
            </a:r>
            <a:r>
              <a:rPr lang="ko-KR" altLang="en-US" sz="3600" b="1" dirty="0">
                <a:solidFill>
                  <a:srgbClr val="FF0000"/>
                </a:solidFill>
              </a:rPr>
              <a:t>신선로</a:t>
            </a:r>
            <a:r>
              <a:rPr lang="ko-KR" altLang="en-US" sz="3000" b="1" dirty="0">
                <a:solidFill>
                  <a:srgbClr val="002060"/>
                </a:solidFill>
              </a:rPr>
              <a:t>는 대표적인 한국의 궁중 음식이에요</a:t>
            </a:r>
            <a:r>
              <a:rPr lang="en-US" altLang="ko-KR" sz="3000" b="1" dirty="0">
                <a:solidFill>
                  <a:srgbClr val="002060"/>
                </a:solidFill>
              </a:rPr>
              <a:t>.</a:t>
            </a:r>
            <a:endParaRPr lang="en-US" sz="3000" b="1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D8D69F-F1BA-4E0D-B11C-7935D8B3D5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694" y="1335467"/>
            <a:ext cx="9193866" cy="43807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1772804" y="310791"/>
            <a:ext cx="8646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궁중 음식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B614F-4EAD-47C2-9295-7CE79857CD82}"/>
              </a:ext>
            </a:extLst>
          </p:cNvPr>
          <p:cNvSpPr txBox="1"/>
          <p:nvPr/>
        </p:nvSpPr>
        <p:spPr>
          <a:xfrm>
            <a:off x="379660" y="5725554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ko-KR" altLang="en-US" sz="1000" dirty="0"/>
              <a:t>문화재청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1772804" y="289456"/>
            <a:ext cx="8646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궁중 음식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37D0D5-15E7-499D-A33B-C2AA0A31440C}"/>
              </a:ext>
            </a:extLst>
          </p:cNvPr>
          <p:cNvSpPr txBox="1"/>
          <p:nvPr/>
        </p:nvSpPr>
        <p:spPr>
          <a:xfrm>
            <a:off x="6851812" y="2888232"/>
            <a:ext cx="5527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왕이나 왕비의 밥상에는 몇 개의 반찬을 올렸어요</a:t>
            </a:r>
            <a:r>
              <a:rPr lang="en-US" altLang="ko-KR" sz="3000" b="1" dirty="0"/>
              <a:t>?</a:t>
            </a:r>
            <a:endParaRPr lang="en-US" sz="3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682113-F02D-4E27-8627-954BF0CEF701}"/>
              </a:ext>
            </a:extLst>
          </p:cNvPr>
          <p:cNvSpPr txBox="1"/>
          <p:nvPr/>
        </p:nvSpPr>
        <p:spPr>
          <a:xfrm>
            <a:off x="6851812" y="1709307"/>
            <a:ext cx="5527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C00000"/>
                </a:solidFill>
              </a:rPr>
              <a:t>왕에게 올리는 밥상을 뭐라고 했어요</a:t>
            </a:r>
            <a:r>
              <a:rPr lang="en-US" altLang="ko-KR" sz="3000" b="1" dirty="0">
                <a:solidFill>
                  <a:srgbClr val="C00000"/>
                </a:solidFill>
              </a:rPr>
              <a:t>?</a:t>
            </a:r>
            <a:endParaRPr lang="en-US" sz="3000" b="1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DAD0B4-23FD-489F-B12F-F9744FE18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60" y="1241529"/>
            <a:ext cx="6285116" cy="466529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6347DE7-A625-4D25-8443-E4736A8DEF10}"/>
              </a:ext>
            </a:extLst>
          </p:cNvPr>
          <p:cNvSpPr/>
          <p:nvPr/>
        </p:nvSpPr>
        <p:spPr>
          <a:xfrm>
            <a:off x="2940502" y="4371673"/>
            <a:ext cx="4029776" cy="169019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/>
              <a:t>함께 읽고 얘기해 </a:t>
            </a:r>
            <a:r>
              <a:rPr lang="ko-KR" altLang="en-US" sz="3200" b="1" dirty="0"/>
              <a:t>봐요</a:t>
            </a:r>
            <a:r>
              <a:rPr lang="en-US" altLang="ko-KR" sz="3200" b="1" dirty="0"/>
              <a:t>.</a:t>
            </a:r>
          </a:p>
          <a:p>
            <a:pPr algn="ctr"/>
            <a:r>
              <a:rPr lang="ko-KR" altLang="en-US" sz="2400" dirty="0"/>
              <a:t>교과서 </a:t>
            </a:r>
            <a:r>
              <a:rPr lang="en-US" altLang="ko-KR" sz="2400" dirty="0"/>
              <a:t>74</a:t>
            </a:r>
            <a:r>
              <a:rPr lang="ko-KR" altLang="en-US" sz="2400" dirty="0"/>
              <a:t>쪽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F3400A-A68D-4AA5-97E4-A22901B1343D}"/>
              </a:ext>
            </a:extLst>
          </p:cNvPr>
          <p:cNvSpPr txBox="1"/>
          <p:nvPr/>
        </p:nvSpPr>
        <p:spPr>
          <a:xfrm>
            <a:off x="379660" y="5906824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ko-KR" altLang="en-US" sz="1000" dirty="0"/>
              <a:t>문화재청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1267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B4F7AE-EE9F-4D9D-901D-2FB4E48EF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748" y="1712919"/>
            <a:ext cx="6711233" cy="37750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D21663-BB48-428C-9374-0CF8D996D7F0}"/>
              </a:ext>
            </a:extLst>
          </p:cNvPr>
          <p:cNvSpPr/>
          <p:nvPr/>
        </p:nvSpPr>
        <p:spPr>
          <a:xfrm>
            <a:off x="7617379" y="5566621"/>
            <a:ext cx="24516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https://www.youtube.com/watch?v=WJZO57ujdF0</a:t>
            </a:r>
            <a:endParaRPr lang="en-US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ED1836-38C5-4BAE-96BB-0AA684AA9241}"/>
              </a:ext>
            </a:extLst>
          </p:cNvPr>
          <p:cNvSpPr/>
          <p:nvPr/>
        </p:nvSpPr>
        <p:spPr>
          <a:xfrm>
            <a:off x="1429762" y="4767556"/>
            <a:ext cx="2621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https://www.youtube.com/watch?v=OQ3ukUEqQOU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CFA07B-62B2-4AB1-82DE-68E5FDCEE1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19" y="1354195"/>
            <a:ext cx="6096000" cy="342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4E71CF-2478-4217-BDF8-AA7A95A2A0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9269691" y="0"/>
            <a:ext cx="2922309" cy="1241529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66CC7DE-28CC-4BD7-B447-D78408C266C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AC2CE5-B3CC-4E51-AA7E-0E8A19933350}"/>
              </a:ext>
            </a:extLst>
          </p:cNvPr>
          <p:cNvSpPr txBox="1"/>
          <p:nvPr/>
        </p:nvSpPr>
        <p:spPr>
          <a:xfrm>
            <a:off x="1772804" y="378985"/>
            <a:ext cx="8646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왕의 밥상 메뉴 엿보기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tar: 8 Points 8">
            <a:extLst>
              <a:ext uri="{FF2B5EF4-FFF2-40B4-BE49-F238E27FC236}">
                <a16:creationId xmlns:a16="http://schemas.microsoft.com/office/drawing/2014/main" id="{4ED58B15-0296-4AC5-89E4-818845F695DE}"/>
              </a:ext>
            </a:extLst>
          </p:cNvPr>
          <p:cNvSpPr/>
          <p:nvPr/>
        </p:nvSpPr>
        <p:spPr>
          <a:xfrm>
            <a:off x="4019215" y="1123224"/>
            <a:ext cx="844971" cy="880462"/>
          </a:xfrm>
          <a:prstGeom prst="star8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</a:p>
        </p:txBody>
      </p:sp>
      <p:sp>
        <p:nvSpPr>
          <p:cNvPr id="10" name="Star: 8 Points 9">
            <a:extLst>
              <a:ext uri="{FF2B5EF4-FFF2-40B4-BE49-F238E27FC236}">
                <a16:creationId xmlns:a16="http://schemas.microsoft.com/office/drawing/2014/main" id="{825AA3E0-6BC6-4171-A633-79B5C9C3D384}"/>
              </a:ext>
            </a:extLst>
          </p:cNvPr>
          <p:cNvSpPr/>
          <p:nvPr/>
        </p:nvSpPr>
        <p:spPr>
          <a:xfrm>
            <a:off x="7556138" y="1563455"/>
            <a:ext cx="844971" cy="880462"/>
          </a:xfrm>
          <a:prstGeom prst="star8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53F47A4-B744-4BA2-8725-333A1C3824B8}"/>
              </a:ext>
            </a:extLst>
          </p:cNvPr>
          <p:cNvSpPr/>
          <p:nvPr/>
        </p:nvSpPr>
        <p:spPr>
          <a:xfrm>
            <a:off x="292380" y="5566621"/>
            <a:ext cx="4149320" cy="1025565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유튜브에 가면 </a:t>
            </a:r>
            <a:r>
              <a:rPr lang="en-US" altLang="ko-KR" sz="2400" dirty="0"/>
              <a:t>3</a:t>
            </a:r>
            <a:r>
              <a:rPr lang="ko-KR" altLang="en-US" sz="2400" dirty="0"/>
              <a:t>번과 </a:t>
            </a:r>
            <a:r>
              <a:rPr lang="en-US" altLang="ko-KR" sz="2400" dirty="0"/>
              <a:t>4</a:t>
            </a:r>
            <a:r>
              <a:rPr lang="ko-KR" altLang="en-US" sz="2400" dirty="0"/>
              <a:t>번도 계속해서 볼 수 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593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344304" y="339739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66400" y="349165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782070"/>
            <a:ext cx="8436414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여러분은 학교에서 먹는 점심 메뉴에 만족하나요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메뉴가 만족스럽지 않다면 직접 메뉴 개발에 도전해 보면 어때요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지금 사는 곳의 음식 중에 좋아하는 것과 한국 음식 중에 좋아하는 것을 하나씩 선택해서 퓨전 요리를 개발해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31-32</a:t>
            </a:r>
            <a:r>
              <a:rPr lang="ko-KR" altLang="en-US" sz="3000" b="1" dirty="0">
                <a:latin typeface="+mn-ea"/>
              </a:rPr>
              <a:t>쪽 </a:t>
            </a:r>
            <a:r>
              <a:rPr lang="ko-KR" altLang="en-US" sz="3000" dirty="0">
                <a:latin typeface="+mn-ea"/>
              </a:rPr>
              <a:t>지면을 이용해서 레시피를 완성해 보세요</a:t>
            </a:r>
            <a:r>
              <a:rPr lang="en-US" altLang="ko-KR" sz="3000" dirty="0">
                <a:latin typeface="+mn-ea"/>
              </a:rPr>
              <a:t>!</a:t>
            </a:r>
            <a:r>
              <a:rPr lang="ko-KR" altLang="en-US" sz="3000" dirty="0">
                <a:latin typeface="+mn-ea"/>
              </a:rPr>
              <a:t> </a:t>
            </a:r>
            <a:r>
              <a:rPr lang="en-US" altLang="ko-KR" sz="3000" dirty="0">
                <a:latin typeface="+mn-ea"/>
              </a:rPr>
              <a:t>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3149156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</a:t>
            </a:r>
            <a:r>
              <a:rPr lang="en-US" altLang="ko-KR" sz="3200"/>
              <a:t>.COM</a:t>
            </a:r>
            <a:r>
              <a:rPr lang="ko-KR" altLang="en-US" sz="320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https://clipartstation.com/breakfast-clipart-8/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https://www.crowdpic.net/photos/%EB%B0%B0%EC%B6%94%EA%B9%80%EC%B9%98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https://haneulcon.weebly.com/store/p3/1kg_%EB%90%9C%EC%9E%A5_%3Ctoenjang%3E_.html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https://www.midwestfarmreport.com/2020/01/02/world-championship-cheese-contest-entry-deadline-january-31/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http://picturebook-illust.com/san_kr/search_tag.asp?PageNo=3&amp;searchkeyword=useTag&amp;searchvalue=%BC%BA%C0%E5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https://www.youtube.com/watch?v=OQ3ukUEqQOU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https://www.youtube.com/watch?v=WJZO57ujdF0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562844" y="420115"/>
            <a:ext cx="597205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사람들이 무엇을 하고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57052" y="4827742"/>
            <a:ext cx="1216237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직접 요리를 해 본 적이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157052" y="5545910"/>
            <a:ext cx="1202013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어떤 요리를 할 줄 알아요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8113442" y="2030258"/>
            <a:ext cx="2960958" cy="41970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38FB6A-4895-40A6-8192-AC29DB5D37A1}"/>
              </a:ext>
            </a:extLst>
          </p:cNvPr>
          <p:cNvSpPr txBox="1"/>
          <p:nvPr/>
        </p:nvSpPr>
        <p:spPr>
          <a:xfrm>
            <a:off x="6562844" y="1195917"/>
            <a:ext cx="595724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어떤 재료를 이용하고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5A3DFE-6B87-4D81-AA15-58A6CCA71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6219944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7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과에서는 음식의 조리법과 영양소에 대해 알아보고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건강한 식습관을 가지려면 어떻게 해야 하는지 이야기해 봅시다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765724" y="2147164"/>
            <a:ext cx="4984840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음식의 조리법을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건강한 식습관에 대한 생각을 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2475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224156" y="1992219"/>
            <a:ext cx="5579917" cy="3880833"/>
            <a:chOff x="1184531" y="2296734"/>
            <a:chExt cx="5035602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184531" y="3099087"/>
              <a:ext cx="5035602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음식과 건강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영양소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조리법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게끔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아야</a:t>
              </a:r>
              <a:r>
                <a:rPr lang="en-US" altLang="ko-KR" sz="3200" dirty="0"/>
                <a:t>(</a:t>
              </a:r>
              <a:r>
                <a:rPr lang="ko-KR" altLang="en-US" sz="3200" dirty="0"/>
                <a:t>만</a:t>
              </a:r>
              <a:r>
                <a:rPr lang="en-US" altLang="ko-KR" sz="3200" dirty="0"/>
                <a:t>)/</a:t>
              </a:r>
              <a:r>
                <a:rPr lang="ko-KR" altLang="en-US" sz="3200" dirty="0"/>
                <a:t>어야</a:t>
              </a:r>
              <a:r>
                <a:rPr lang="en-US" altLang="ko-KR" sz="3200" dirty="0"/>
                <a:t>(</a:t>
              </a:r>
              <a:r>
                <a:rPr lang="ko-KR" altLang="en-US" sz="3200" dirty="0"/>
                <a:t>만</a:t>
              </a:r>
              <a:r>
                <a:rPr lang="en-US" altLang="ko-KR" sz="3200" dirty="0"/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한국의 궁중 음식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2349512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식품 피라미드 관련 어휘</a:t>
            </a:r>
            <a:endParaRPr lang="en-US" sz="4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0A7CB6A-CC00-468F-AB17-80B5ED4F6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962516"/>
              </p:ext>
            </p:extLst>
          </p:nvPr>
        </p:nvGraphicFramePr>
        <p:xfrm>
          <a:off x="0" y="929648"/>
          <a:ext cx="12192000" cy="32697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1652688625"/>
                    </a:ext>
                  </a:extLst>
                </a:gridCol>
                <a:gridCol w="10129520">
                  <a:extLst>
                    <a:ext uri="{9D8B030D-6E8A-4147-A177-3AD203B41FA5}">
                      <a16:colId xmlns:a16="http://schemas.microsoft.com/office/drawing/2014/main" val="2026396211"/>
                    </a:ext>
                  </a:extLst>
                </a:gridCol>
              </a:tblGrid>
              <a:tr h="708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3600" dirty="0"/>
                        <a:t>음식물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ko-KR" altLang="en-US" sz="3600" dirty="0"/>
                        <a:t>곡물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통밀</a:t>
                      </a:r>
                      <a:r>
                        <a:rPr lang="en-US" altLang="ko-KR" sz="3600" dirty="0"/>
                        <a:t>/</a:t>
                      </a:r>
                      <a:r>
                        <a:rPr lang="ko-KR" altLang="en-US" sz="3600" dirty="0"/>
                        <a:t>잡곡</a:t>
                      </a:r>
                      <a:r>
                        <a:rPr lang="en-US" altLang="ko-KR" sz="3600" dirty="0"/>
                        <a:t>/</a:t>
                      </a:r>
                      <a:r>
                        <a:rPr lang="ko-KR" altLang="en-US" sz="3600" dirty="0"/>
                        <a:t>도정하지 않은 곡물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유제품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견과류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붉은 살코기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콩류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두부 등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7376897"/>
                  </a:ext>
                </a:extLst>
              </a:tr>
              <a:tr h="708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3600" dirty="0"/>
                        <a:t>영양소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ko-KR" altLang="en-US" sz="3600" dirty="0"/>
                        <a:t>탄수화물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단백질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칼슘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당분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지방</a:t>
                      </a:r>
                      <a:r>
                        <a:rPr lang="en-US" altLang="ko-KR" sz="3600" dirty="0"/>
                        <a:t>(</a:t>
                      </a:r>
                      <a:r>
                        <a:rPr lang="ko-KR" altLang="en-US" sz="3600" dirty="0"/>
                        <a:t>포화지방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불포화지방</a:t>
                      </a:r>
                      <a:r>
                        <a:rPr lang="en-US" altLang="ko-KR" sz="3600" dirty="0"/>
                        <a:t>), </a:t>
                      </a:r>
                      <a:r>
                        <a:rPr lang="ko-KR" altLang="en-US" sz="3600" dirty="0"/>
                        <a:t>비타민 등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83934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27B3449-AEE5-4FF5-A75E-C8C7B90E1916}"/>
              </a:ext>
            </a:extLst>
          </p:cNvPr>
          <p:cNvSpPr txBox="1"/>
          <p:nvPr/>
        </p:nvSpPr>
        <p:spPr>
          <a:xfrm>
            <a:off x="0" y="459651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모르는 어휘가 있는지 하나하나 확인해 봅시다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식품 피라미드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1DD73-EB51-468A-A95E-150AF58C3BC2}"/>
              </a:ext>
            </a:extLst>
          </p:cNvPr>
          <p:cNvSpPr txBox="1"/>
          <p:nvPr/>
        </p:nvSpPr>
        <p:spPr>
          <a:xfrm flipH="1">
            <a:off x="6151425" y="1120098"/>
            <a:ext cx="5730236" cy="46178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층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될수록 적게 먹어야 할 음식</a:t>
            </a:r>
            <a:endParaRPr lang="en-US" altLang="ko-KR" sz="2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층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유제품</a:t>
            </a:r>
            <a:r>
              <a:rPr lang="en-US" altLang="ko-KR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하루 </a:t>
            </a:r>
            <a:r>
              <a:rPr lang="en-US" altLang="ko-KR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1-2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 섭취</a:t>
            </a:r>
            <a:endParaRPr lang="en-US" altLang="ko-KR" sz="2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층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건강에 좋은 단백질과 기름</a:t>
            </a:r>
            <a:endParaRPr lang="en-US" altLang="ko-KR" sz="2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층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매 끼니마다 먹어도 좋은</a:t>
            </a:r>
            <a:endParaRPr lang="en-US" altLang="ko-KR" sz="2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     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음식들</a:t>
            </a:r>
            <a:endParaRPr lang="en-US" altLang="ko-KR" sz="2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층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체중 조절과 규칙적인 운동</a:t>
            </a:r>
            <a:r>
              <a:rPr lang="en-US" altLang="ko-KR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        </a:t>
            </a:r>
            <a:r>
              <a:rPr lang="ko-KR" altLang="en-US" sz="2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건강한 삶을 위한 기본</a:t>
            </a:r>
            <a:endParaRPr lang="en-US" altLang="ko-KR" sz="2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9F78CF-DE4C-4DA0-9500-6758254AD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05" b="96477" l="2636" r="96376">
                        <a14:foregroundMark x1="47776" y1="11745" x2="51400" y2="17282"/>
                        <a14:foregroundMark x1="53707" y1="18456" x2="55848" y2="20973"/>
                        <a14:foregroundMark x1="50082" y1="6208" x2="50082" y2="6208"/>
                        <a14:foregroundMark x1="45470" y1="18456" x2="46293" y2="19631"/>
                        <a14:foregroundMark x1="53048" y1="11577" x2="54366" y2="16946"/>
                        <a14:foregroundMark x1="42339" y1="23322" x2="42669" y2="22483"/>
                        <a14:foregroundMark x1="42834" y1="21309" x2="42669" y2="22315"/>
                        <a14:foregroundMark x1="54860" y1="9396" x2="54860" y2="9396"/>
                        <a14:foregroundMark x1="54695" y1="8389" x2="54695" y2="8389"/>
                        <a14:foregroundMark x1="55354" y1="8557" x2="55354" y2="8557"/>
                        <a14:foregroundMark x1="55519" y1="8389" x2="55519" y2="8389"/>
                        <a14:foregroundMark x1="55848" y1="8389" x2="56672" y2="9060"/>
                        <a14:foregroundMark x1="56837" y1="7383" x2="56837" y2="7215"/>
                        <a14:foregroundMark x1="57496" y1="7718" x2="57496" y2="7718"/>
                        <a14:foregroundMark x1="35585" y1="47483" x2="44481" y2="45973"/>
                        <a14:foregroundMark x1="44481" y1="45973" x2="53707" y2="48154"/>
                        <a14:foregroundMark x1="35420" y1="44966" x2="34432" y2="46477"/>
                        <a14:foregroundMark x1="14992" y1="88255" x2="43987" y2="93792"/>
                        <a14:foregroundMark x1="43987" y1="93792" x2="61285" y2="91275"/>
                        <a14:foregroundMark x1="61285" y1="91275" x2="82208" y2="91946"/>
                        <a14:foregroundMark x1="55848" y1="31376" x2="56507" y2="32550"/>
                        <a14:foregroundMark x1="46623" y1="16443" x2="46458" y2="20638"/>
                        <a14:foregroundMark x1="93410" y1="94799" x2="92422" y2="94799"/>
                        <a14:foregroundMark x1="96211" y1="95134" x2="96705" y2="96644"/>
                        <a14:foregroundMark x1="73147" y1="82886" x2="73147" y2="84228"/>
                        <a14:foregroundMark x1="72817" y1="81376" x2="73806" y2="82886"/>
                        <a14:foregroundMark x1="6755" y1="93792" x2="8896" y2="92450"/>
                        <a14:foregroundMark x1="3295" y1="95805" x2="2636" y2="96309"/>
                        <a14:foregroundMark x1="25865" y1="68624" x2="69028" y2="74329"/>
                        <a14:foregroundMark x1="32949" y1="63087" x2="33937" y2="63087"/>
                        <a14:foregroundMark x1="28336" y1="47148" x2="28666" y2="49161"/>
                        <a14:foregroundMark x1="49753" y1="43792" x2="49753" y2="43792"/>
                        <a14:foregroundMark x1="49918" y1="57550" x2="49918" y2="57550"/>
                        <a14:foregroundMark x1="41680" y1="79698" x2="41680" y2="79698"/>
                        <a14:foregroundMark x1="58155" y1="64597" x2="58155" y2="647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758" y="182880"/>
            <a:ext cx="6798318" cy="667512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D702E6-BFC9-4CB6-AAF6-0BDB327D5306}"/>
              </a:ext>
            </a:extLst>
          </p:cNvPr>
          <p:cNvSpPr/>
          <p:nvPr/>
        </p:nvSpPr>
        <p:spPr>
          <a:xfrm>
            <a:off x="142680" y="824901"/>
            <a:ext cx="2295720" cy="1326954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연습문제 </a:t>
            </a:r>
            <a:r>
              <a:rPr lang="en-US" altLang="ko-KR" sz="3200" b="1" dirty="0"/>
              <a:t>1</a:t>
            </a:r>
            <a:r>
              <a:rPr lang="ko-KR" altLang="en-US" sz="3200" b="1" dirty="0"/>
              <a:t> 답하기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다양한 조리법과 음식</a:t>
            </a:r>
            <a:endParaRPr lang="en-US" sz="4000" dirty="0"/>
          </a:p>
        </p:txBody>
      </p:sp>
      <p:graphicFrame>
        <p:nvGraphicFramePr>
          <p:cNvPr id="10" name="Table 12">
            <a:extLst>
              <a:ext uri="{FF2B5EF4-FFF2-40B4-BE49-F238E27FC236}">
                <a16:creationId xmlns:a16="http://schemas.microsoft.com/office/drawing/2014/main" id="{30B0B558-169F-4198-BF41-FF96F5BD6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350246"/>
              </p:ext>
            </p:extLst>
          </p:nvPr>
        </p:nvGraphicFramePr>
        <p:xfrm>
          <a:off x="0" y="896818"/>
          <a:ext cx="12192000" cy="20800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160">
                  <a:extLst>
                    <a:ext uri="{9D8B030D-6E8A-4147-A177-3AD203B41FA5}">
                      <a16:colId xmlns:a16="http://schemas.microsoft.com/office/drawing/2014/main" val="4073127011"/>
                    </a:ext>
                  </a:extLst>
                </a:gridCol>
                <a:gridCol w="2791460">
                  <a:extLst>
                    <a:ext uri="{9D8B030D-6E8A-4147-A177-3AD203B41FA5}">
                      <a16:colId xmlns:a16="http://schemas.microsoft.com/office/drawing/2014/main" val="1843489475"/>
                    </a:ext>
                  </a:extLst>
                </a:gridCol>
                <a:gridCol w="930487">
                  <a:extLst>
                    <a:ext uri="{9D8B030D-6E8A-4147-A177-3AD203B41FA5}">
                      <a16:colId xmlns:a16="http://schemas.microsoft.com/office/drawing/2014/main" val="2415841063"/>
                    </a:ext>
                  </a:extLst>
                </a:gridCol>
                <a:gridCol w="1860973">
                  <a:extLst>
                    <a:ext uri="{9D8B030D-6E8A-4147-A177-3AD203B41FA5}">
                      <a16:colId xmlns:a16="http://schemas.microsoft.com/office/drawing/2014/main" val="2237789544"/>
                    </a:ext>
                  </a:extLst>
                </a:gridCol>
                <a:gridCol w="1860973">
                  <a:extLst>
                    <a:ext uri="{9D8B030D-6E8A-4147-A177-3AD203B41FA5}">
                      <a16:colId xmlns:a16="http://schemas.microsoft.com/office/drawing/2014/main" val="1139335964"/>
                    </a:ext>
                  </a:extLst>
                </a:gridCol>
                <a:gridCol w="930487">
                  <a:extLst>
                    <a:ext uri="{9D8B030D-6E8A-4147-A177-3AD203B41FA5}">
                      <a16:colId xmlns:a16="http://schemas.microsoft.com/office/drawing/2014/main" val="2513012711"/>
                    </a:ext>
                  </a:extLst>
                </a:gridCol>
                <a:gridCol w="2791460">
                  <a:extLst>
                    <a:ext uri="{9D8B030D-6E8A-4147-A177-3AD203B41FA5}">
                      <a16:colId xmlns:a16="http://schemas.microsoft.com/office/drawing/2014/main" val="2976701621"/>
                    </a:ext>
                  </a:extLst>
                </a:gridCol>
              </a:tblGrid>
              <a:tr h="1019638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200" b="1" dirty="0"/>
                        <a:t>조</a:t>
                      </a:r>
                      <a:endParaRPr lang="en-US" altLang="ko-KR" sz="3200" b="1" dirty="0"/>
                    </a:p>
                    <a:p>
                      <a:pPr algn="ctr"/>
                      <a:r>
                        <a:rPr lang="ko-KR" altLang="en-US" sz="3200" b="1" dirty="0"/>
                        <a:t>리</a:t>
                      </a:r>
                      <a:endParaRPr lang="en-US" altLang="ko-KR" sz="3200" b="1" dirty="0"/>
                    </a:p>
                    <a:p>
                      <a:pPr algn="ctr"/>
                      <a:r>
                        <a:rPr lang="ko-KR" altLang="en-US" sz="3200" b="1" dirty="0"/>
                        <a:t>법</a:t>
                      </a:r>
                      <a:endParaRPr lang="en-US" sz="3200" b="1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찌다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볶다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굽다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튀기다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0650721"/>
                  </a:ext>
                </a:extLst>
              </a:tr>
              <a:tr h="1060423">
                <a:tc vMerge="1">
                  <a:txBody>
                    <a:bodyPr/>
                    <a:lstStyle/>
                    <a:p>
                      <a:endParaRPr lang="en-US" sz="4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끓이다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400" dirty="0"/>
                        <a:t>삶다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400" dirty="0"/>
                        <a:t>무치다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348266"/>
                  </a:ext>
                </a:extLst>
              </a:tr>
            </a:tbl>
          </a:graphicData>
        </a:graphic>
      </p:graphicFrame>
      <p:graphicFrame>
        <p:nvGraphicFramePr>
          <p:cNvPr id="15" name="Table 12">
            <a:extLst>
              <a:ext uri="{FF2B5EF4-FFF2-40B4-BE49-F238E27FC236}">
                <a16:creationId xmlns:a16="http://schemas.microsoft.com/office/drawing/2014/main" id="{CE66C816-0CC7-42BD-B6C3-93D9A1AB1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530867"/>
              </p:ext>
            </p:extLst>
          </p:nvPr>
        </p:nvGraphicFramePr>
        <p:xfrm>
          <a:off x="0" y="3048796"/>
          <a:ext cx="12192000" cy="20800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160">
                  <a:extLst>
                    <a:ext uri="{9D8B030D-6E8A-4147-A177-3AD203B41FA5}">
                      <a16:colId xmlns:a16="http://schemas.microsoft.com/office/drawing/2014/main" val="4073127011"/>
                    </a:ext>
                  </a:extLst>
                </a:gridCol>
                <a:gridCol w="3721947">
                  <a:extLst>
                    <a:ext uri="{9D8B030D-6E8A-4147-A177-3AD203B41FA5}">
                      <a16:colId xmlns:a16="http://schemas.microsoft.com/office/drawing/2014/main" val="1843489475"/>
                    </a:ext>
                  </a:extLst>
                </a:gridCol>
                <a:gridCol w="1860973">
                  <a:extLst>
                    <a:ext uri="{9D8B030D-6E8A-4147-A177-3AD203B41FA5}">
                      <a16:colId xmlns:a16="http://schemas.microsoft.com/office/drawing/2014/main" val="2237789544"/>
                    </a:ext>
                  </a:extLst>
                </a:gridCol>
                <a:gridCol w="1860973">
                  <a:extLst>
                    <a:ext uri="{9D8B030D-6E8A-4147-A177-3AD203B41FA5}">
                      <a16:colId xmlns:a16="http://schemas.microsoft.com/office/drawing/2014/main" val="1786354543"/>
                    </a:ext>
                  </a:extLst>
                </a:gridCol>
                <a:gridCol w="3721947">
                  <a:extLst>
                    <a:ext uri="{9D8B030D-6E8A-4147-A177-3AD203B41FA5}">
                      <a16:colId xmlns:a16="http://schemas.microsoft.com/office/drawing/2014/main" val="1255827497"/>
                    </a:ext>
                  </a:extLst>
                </a:gridCol>
              </a:tblGrid>
              <a:tr h="1040031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200" b="1" dirty="0"/>
                        <a:t>음</a:t>
                      </a:r>
                      <a:endParaRPr lang="en-US" altLang="ko-KR" sz="3200" b="1" dirty="0"/>
                    </a:p>
                    <a:p>
                      <a:pPr algn="ctr"/>
                      <a:r>
                        <a:rPr lang="ko-KR" altLang="en-US" sz="3200" b="1" dirty="0"/>
                        <a:t>식</a:t>
                      </a:r>
                      <a:endParaRPr lang="en-US" sz="3200" b="1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기름진 음식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매운 음식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싱거운 음식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0650721"/>
                  </a:ext>
                </a:extLst>
              </a:tr>
              <a:tr h="1040031">
                <a:tc vMerge="1">
                  <a:txBody>
                    <a:bodyPr/>
                    <a:lstStyle/>
                    <a:p>
                      <a:endParaRPr lang="en-US" sz="4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국물이 있는 음식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4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달콤한 후식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34826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187AFD0-D4B5-4501-8B7B-C8E0D460425E}"/>
              </a:ext>
            </a:extLst>
          </p:cNvPr>
          <p:cNvSpPr txBox="1"/>
          <p:nvPr/>
        </p:nvSpPr>
        <p:spPr>
          <a:xfrm>
            <a:off x="416560" y="5366532"/>
            <a:ext cx="117754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각각의 조리법과 음식 종류에 해당하는 요리 이름을 말해 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821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ave 10">
            <a:extLst>
              <a:ext uri="{FF2B5EF4-FFF2-40B4-BE49-F238E27FC236}">
                <a16:creationId xmlns:a16="http://schemas.microsoft.com/office/drawing/2014/main" id="{8E0B9AA8-DD3D-42DA-AA2C-215535B35512}"/>
              </a:ext>
            </a:extLst>
          </p:cNvPr>
          <p:cNvSpPr/>
          <p:nvPr/>
        </p:nvSpPr>
        <p:spPr>
          <a:xfrm>
            <a:off x="0" y="3073752"/>
            <a:ext cx="12192000" cy="3270163"/>
          </a:xfrm>
          <a:prstGeom prst="wav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Wave 9">
            <a:extLst>
              <a:ext uri="{FF2B5EF4-FFF2-40B4-BE49-F238E27FC236}">
                <a16:creationId xmlns:a16="http://schemas.microsoft.com/office/drawing/2014/main" id="{CCC03C65-5175-4684-A868-364B186ABEFF}"/>
              </a:ext>
            </a:extLst>
          </p:cNvPr>
          <p:cNvSpPr/>
          <p:nvPr/>
        </p:nvSpPr>
        <p:spPr>
          <a:xfrm>
            <a:off x="0" y="-186252"/>
            <a:ext cx="12192000" cy="3270163"/>
          </a:xfrm>
          <a:prstGeom prst="wav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B1F33DD-8ECB-45FA-B20F-2ED339C8D4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4D8A23-ED88-491D-82C2-A037EB090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81" y="331588"/>
            <a:ext cx="2516620" cy="17242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D27EC5-A176-44B7-A70C-BB8AFD3B7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273" y="339788"/>
            <a:ext cx="2582907" cy="17023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358EDB-0ED7-45C0-83C3-A72686B2B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448" y="791893"/>
            <a:ext cx="2582906" cy="1702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2C5185-A7E9-42AE-A50C-AE15FFA7AF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5453" y="913081"/>
            <a:ext cx="2549178" cy="1722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0FA564-164A-4098-937C-53314A4BE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181" y="3429000"/>
            <a:ext cx="2586628" cy="1772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E458BE-4CCD-4E99-8F5E-6F28FCD3DA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8990" y="3835742"/>
            <a:ext cx="2582842" cy="17461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1EBCF-6202-44B7-8DB3-1CF5B5E29D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0131" y="4149841"/>
            <a:ext cx="2583570" cy="17461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6FDA5FB-D156-4124-AC77-45A2728103BF}"/>
              </a:ext>
            </a:extLst>
          </p:cNvPr>
          <p:cNvSpPr/>
          <p:nvPr/>
        </p:nvSpPr>
        <p:spPr>
          <a:xfrm>
            <a:off x="465881" y="2327709"/>
            <a:ext cx="4204846" cy="831383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67</a:t>
            </a:r>
            <a:r>
              <a:rPr lang="ko-KR" altLang="en-US" sz="3200" b="1" dirty="0"/>
              <a:t>쪽 연습문제 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 풀기 </a:t>
            </a:r>
            <a:endParaRPr lang="en-US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9074DE-BD55-4232-B3B1-90076FA3DE69}"/>
              </a:ext>
            </a:extLst>
          </p:cNvPr>
          <p:cNvSpPr txBox="1"/>
          <p:nvPr/>
        </p:nvSpPr>
        <p:spPr>
          <a:xfrm>
            <a:off x="4888990" y="2906266"/>
            <a:ext cx="7874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음식과 조리법을 잘 연결해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435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280312" y="976057"/>
            <a:ext cx="567905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엄마가 유진에게 궁중 떡볶이를 만들어 주세요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재료가 뭘까요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맛은 어떨까요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3" y="4711068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왜 궁중 떡볶이라고 이름을 붙였어요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2" y="5376311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맛이 어때요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재료와 요리 방법을 말해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646521" y="484784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17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280313" y="2718622"/>
            <a:ext cx="632018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궁중 떡볶이는 일반 떡볶이와 어떻게 다른지 잘 들어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F4EFB-2362-4555-9070-437EB7F4A3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2267" y="836710"/>
            <a:ext cx="5679054" cy="3662376"/>
          </a:xfrm>
          <a:prstGeom prst="rect">
            <a:avLst/>
          </a:prstGeom>
        </p:spPr>
      </p:pic>
      <p:pic>
        <p:nvPicPr>
          <p:cNvPr id="6" name="017">
            <a:hlinkClick r:id="" action="ppaction://media"/>
            <a:extLst>
              <a:ext uri="{FF2B5EF4-FFF2-40B4-BE49-F238E27FC236}">
                <a16:creationId xmlns:a16="http://schemas.microsoft.com/office/drawing/2014/main" id="{B07E3CE7-4327-4840-8015-9D79FB6C4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05251" y="4881455"/>
            <a:ext cx="909025" cy="90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44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11914</TotalTime>
  <Words>1611</Words>
  <Application>Microsoft Office PowerPoint</Application>
  <PresentationFormat>Widescreen</PresentationFormat>
  <Paragraphs>268</Paragraphs>
  <Slides>29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563</cp:revision>
  <dcterms:created xsi:type="dcterms:W3CDTF">2020-04-18T22:55:50Z</dcterms:created>
  <dcterms:modified xsi:type="dcterms:W3CDTF">2020-06-08T01:27:28Z</dcterms:modified>
</cp:coreProperties>
</file>